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9144000" cy="5143500" type="screen16x9"/>
  <p:notesSz cx="6858000" cy="9144000"/>
  <p:embeddedFontLs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Montserrat" pitchFamily="2" charset="77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2"/>
  </p:normalViewPr>
  <p:slideViewPr>
    <p:cSldViewPr snapToGrid="0">
      <p:cViewPr varScale="1">
        <p:scale>
          <a:sx n="141" d="100"/>
          <a:sy n="141" d="100"/>
        </p:scale>
        <p:origin x="80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d4accead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d4accead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cd4accead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cd4accead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1862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gregorut/videogamesal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wikipedia.or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b="1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Video Game Market Analysis</a:t>
            </a:r>
            <a:endParaRPr sz="3600" b="1">
              <a:highlight>
                <a:schemeClr val="dk1"/>
              </a:highlight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MATEO MARIACA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SERGII LEBID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RATISH KUMAAR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09600" lvl="0" indent="-30480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chosen dataset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172800" algn="l" rtl="0">
              <a:lnSpc>
                <a:spcPct val="122222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 b="1" dirty="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Video Game Sales ( </a:t>
            </a:r>
            <a:r>
              <a:rPr lang="ru" sz="1200" u="sng" dirty="0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3"/>
              </a:rPr>
              <a:t>https://www.kaggle.com/datasets/gregorut/videogamesales</a:t>
            </a: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" sz="1200" b="1" dirty="0"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 sz="1200" b="1" dirty="0"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Additional sources (</a:t>
            </a: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ru" sz="1200" u="sng" dirty="0">
                <a:solidFill>
                  <a:schemeClr val="hlink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  <a:hlinkClick r:id="rId4"/>
              </a:rPr>
              <a:t>https://www.wikipedia.org</a:t>
            </a:r>
            <a:r>
              <a:rPr lang="ru" sz="12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)</a:t>
            </a:r>
            <a:endParaRPr sz="1200" b="1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hypotheses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1) The sales of movie-based games are higher in the USA than in Japan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2)</a:t>
            </a:r>
            <a:r>
              <a:rPr lang="de-DE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Relevant </a:t>
            </a:r>
            <a:r>
              <a:rPr lang="de-DE" sz="1200" dirty="0" err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differences</a:t>
            </a:r>
            <a:r>
              <a:rPr lang="de-DE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in </a:t>
            </a:r>
            <a:r>
              <a:rPr lang="de-DE" sz="1200" dirty="0" err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sales</a:t>
            </a:r>
            <a:r>
              <a:rPr lang="de-DE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de-DE" sz="1200" dirty="0" err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depending</a:t>
            </a:r>
            <a:r>
              <a:rPr lang="de-DE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on </a:t>
            </a:r>
            <a:r>
              <a:rPr lang="de-DE" sz="1200" dirty="0" err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</a:t>
            </a:r>
            <a:r>
              <a:rPr lang="de-DE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de-DE" sz="1200" dirty="0" err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inspiration</a:t>
            </a:r>
            <a:r>
              <a:rPr lang="de-DE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de-DE" sz="1200" dirty="0" err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for</a:t>
            </a:r>
            <a:r>
              <a:rPr lang="de-DE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a game.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609600" lvl="0" indent="-3048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3)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Acquisition, Enrichment, and Examination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1934175" y="1637550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 Acquisition: Gathering relevant data from various sources.</a:t>
            </a:r>
            <a:endParaRPr sz="1200" dirty="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4" name="Google Shape;244;p19"/>
          <p:cNvSpPr txBox="1">
            <a:spLocks noGrp="1"/>
          </p:cNvSpPr>
          <p:nvPr>
            <p:ph type="body" idx="4294967295"/>
          </p:nvPr>
        </p:nvSpPr>
        <p:spPr>
          <a:xfrm>
            <a:off x="3265488" y="2552700"/>
            <a:ext cx="5878512" cy="808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Enrichment: Enhancing the collected data with additional information or context.</a:t>
            </a:r>
            <a:endParaRPr dirty="0">
              <a:highlight>
                <a:schemeClr val="dk1"/>
              </a:highlight>
            </a:endParaRPr>
          </a:p>
        </p:txBody>
      </p:sp>
      <p:sp>
        <p:nvSpPr>
          <p:cNvPr id="246" name="Google Shape;246;p19"/>
          <p:cNvSpPr txBox="1">
            <a:spLocks noGrp="1"/>
          </p:cNvSpPr>
          <p:nvPr>
            <p:ph type="body" idx="4294967295"/>
          </p:nvPr>
        </p:nvSpPr>
        <p:spPr>
          <a:xfrm>
            <a:off x="3265488" y="3467100"/>
            <a:ext cx="5878512" cy="809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Examination: Analyzing and scrutinizing the enriched data to derive insights and draw conclusions</a:t>
            </a:r>
            <a:endParaRPr sz="12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Database Design &amp; Data Transformation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</a:endParaRPr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1"/>
          </p:nvPr>
        </p:nvSpPr>
        <p:spPr>
          <a:xfrm>
            <a:off x="4017900" y="1307850"/>
            <a:ext cx="4318500" cy="261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 b="1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Provide a concise visualization or description of the Entity-Relational-Model</a:t>
            </a:r>
            <a:endParaRPr sz="1200" b="1" dirty="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endParaRPr sz="1200" b="1" dirty="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ru" sz="1200" b="1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key challenges faced during data transformation:</a:t>
            </a:r>
            <a:endParaRPr sz="1200" b="1" dirty="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048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-"/>
            </a:pPr>
            <a:r>
              <a:rPr lang="ru" sz="1200" dirty="0">
                <a:solidFill>
                  <a:schemeClr val="lt1"/>
                </a:solidFill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The necessity of using a non-standard delimiter when exporting from SQL to Tableau</a:t>
            </a:r>
            <a:endParaRPr sz="1200" dirty="0">
              <a:solidFill>
                <a:schemeClr val="lt1"/>
              </a:solidFill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SQL Insights &amp; Advanced Analysis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2600">
              <a:highlight>
                <a:schemeClr val="dk1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GB" sz="12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Showcase one or two standout insights derived from advanced SQL queries.</a:t>
            </a:r>
          </a:p>
          <a:p>
            <a:pPr marL="0" lvl="0" indent="0" algn="l" rtl="0">
              <a:spcBef>
                <a:spcPts val="2000"/>
              </a:spcBef>
              <a:spcAft>
                <a:spcPts val="1600"/>
              </a:spcAft>
              <a:buNone/>
            </a:pPr>
            <a:r>
              <a:rPr lang="de-DE" dirty="0" err="1">
                <a:solidFill>
                  <a:srgbClr val="FFFFFF"/>
                </a:solidFill>
              </a:rPr>
              <a:t>Makind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data</a:t>
            </a:r>
            <a:r>
              <a:rPr lang="de-DE" dirty="0">
                <a:solidFill>
                  <a:srgbClr val="FFFFFF"/>
                </a:solidFill>
              </a:rPr>
              <a:t>“ SQL-</a:t>
            </a:r>
            <a:r>
              <a:rPr lang="de-DE" dirty="0" err="1">
                <a:solidFill>
                  <a:srgbClr val="FFFFFF"/>
                </a:solidFill>
              </a:rPr>
              <a:t>ready</a:t>
            </a:r>
            <a:r>
              <a:rPr lang="de-DE" dirty="0">
                <a:solidFill>
                  <a:srgbClr val="FFFFFF"/>
                </a:solidFill>
              </a:rPr>
              <a:t>"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59" name="Google Shape;259;p21" descr="offset_comp_267026.jpg"/>
          <p:cNvPicPr preferRelativeResize="0"/>
          <p:nvPr/>
        </p:nvPicPr>
        <p:blipFill rotWithShape="1">
          <a:blip r:embed="rId3">
            <a:alphaModFix/>
          </a:blip>
          <a:srcRect l="39740" t="41470" r="17180" b="-6208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0" name="Google Shape;260;p21" descr="offset_comp_457517_edited2.jpg"/>
          <p:cNvPicPr preferRelativeResize="0"/>
          <p:nvPr/>
        </p:nvPicPr>
        <p:blipFill rotWithShape="1">
          <a:blip r:embed="rId4">
            <a:alphaModFix/>
          </a:blip>
          <a:srcRect l="28499" t="35784" r="21977" b="-10133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1" name="Google Shape;261;p21" descr="offset_comp_442889_edtied2.jpg"/>
          <p:cNvPicPr preferRelativeResize="0"/>
          <p:nvPr/>
        </p:nvPicPr>
        <p:blipFill rotWithShape="1">
          <a:blip r:embed="rId5">
            <a:alphaModFix/>
          </a:blip>
          <a:srcRect l="23925" t="16463" r="30743" b="15476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62" name="Google Shape;262;p21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en-D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67" name="Google Shape;267;p22"/>
          <p:cNvSpPr txBox="1">
            <a:spLocks noGrp="1"/>
          </p:cNvSpPr>
          <p:nvPr>
            <p:ph type="subTitle" idx="4294967295"/>
          </p:nvPr>
        </p:nvSpPr>
        <p:spPr>
          <a:xfrm>
            <a:off x="0" y="98425"/>
            <a:ext cx="5665788" cy="320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69" name="Google Shape;269;p22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2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2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3" name="Google Shape;273;p22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761400"/>
            <a:ext cx="5870650" cy="392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79" name="Google Shape;279;p23"/>
          <p:cNvSpPr txBox="1">
            <a:spLocks noGrp="1"/>
          </p:cNvSpPr>
          <p:nvPr>
            <p:ph type="subTitle" idx="4294967295"/>
          </p:nvPr>
        </p:nvSpPr>
        <p:spPr>
          <a:xfrm>
            <a:off x="0" y="98425"/>
            <a:ext cx="5665788" cy="320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 dirty="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 dirty="0"/>
          </a:p>
        </p:txBody>
      </p:sp>
      <p:sp>
        <p:nvSpPr>
          <p:cNvPr id="281" name="Google Shape;281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3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29031103-3F2C-550D-6396-389B324B2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17" y="1452452"/>
            <a:ext cx="8981165" cy="221114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79" name="Google Shape;279;p23"/>
          <p:cNvSpPr txBox="1">
            <a:spLocks noGrp="1"/>
          </p:cNvSpPr>
          <p:nvPr>
            <p:ph type="subTitle" idx="4294967295"/>
          </p:nvPr>
        </p:nvSpPr>
        <p:spPr>
          <a:xfrm>
            <a:off x="0" y="98425"/>
            <a:ext cx="5665788" cy="320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4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ru" sz="2600" b="1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Visualization &amp; Key Insights</a:t>
            </a:r>
            <a:r>
              <a:rPr lang="ru" sz="2600">
                <a:highlight>
                  <a:schemeClr val="dk1"/>
                </a:highlight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000"/>
          </a:p>
        </p:txBody>
      </p:sp>
      <p:sp>
        <p:nvSpPr>
          <p:cNvPr id="281" name="Google Shape;281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3" descr="offset_comp_442889_edtied2.jpg"/>
          <p:cNvPicPr preferRelativeResize="0"/>
          <p:nvPr/>
        </p:nvPicPr>
        <p:blipFill rotWithShape="1">
          <a:blip r:embed="rId3">
            <a:alphaModFix/>
          </a:blip>
          <a:srcRect l="40835" t="36462" r="22818" b="12950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1221D3CB-6D39-AB60-FAB4-989781847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" y="0"/>
            <a:ext cx="9129628" cy="513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91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4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Thank you!</a:t>
            </a:r>
            <a:endParaRPr/>
          </a:p>
        </p:txBody>
      </p:sp>
      <p:sp>
        <p:nvSpPr>
          <p:cNvPr id="291" name="Google Shape;291;p24"/>
          <p:cNvSpPr txBox="1">
            <a:spLocks noGrp="1"/>
          </p:cNvSpPr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292" name="Google Shape;292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3" name="Google Shape;293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1" name="Google Shape;301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303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4" name="Google Shape;304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8" name="Google Shape;308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" name="Google Shape;310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1" name="Google Shape;311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5" name="Google Shape;315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16" name="Google Shape;316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18" name="Google Shape;318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3" name="Google Shape;323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" name="Google Shape;324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5" name="Google Shape;325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27" name="Google Shape;327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28" name="Google Shape;328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29" name="Google Shape;329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7" name="Google Shape;337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 Analytics Strategy Toolkit by Slidesgo</Template>
  <TotalTime>525</TotalTime>
  <Words>195</Words>
  <Application>Microsoft Macintosh PowerPoint</Application>
  <PresentationFormat>On-screen Show (16:9)</PresentationFormat>
  <Paragraphs>33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Montserrat</vt:lpstr>
      <vt:lpstr>Lato</vt:lpstr>
      <vt:lpstr>Roboto</vt:lpstr>
      <vt:lpstr>Arial</vt:lpstr>
      <vt:lpstr>Open Sans</vt:lpstr>
      <vt:lpstr>Focus</vt:lpstr>
      <vt:lpstr>Video Game Market Analysis</vt:lpstr>
      <vt:lpstr>Project Overview </vt:lpstr>
      <vt:lpstr>Data Acquisition, Enrichment, and Examination </vt:lpstr>
      <vt:lpstr>Database Design &amp; Data Transformation </vt:lpstr>
      <vt:lpstr>SQL Insights &amp; Advanced Analysis  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Game Market Analysis</dc:title>
  <cp:lastModifiedBy>merryx mm7</cp:lastModifiedBy>
  <cp:revision>3</cp:revision>
  <dcterms:modified xsi:type="dcterms:W3CDTF">2024-04-23T07:15:47Z</dcterms:modified>
</cp:coreProperties>
</file>